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media/image3.png" ContentType="image/png"/>
  <Override PartName="/ppt/media/image4.png" ContentType="image/png"/>
  <Override PartName="/ppt/media/image1.png" ContentType="image/png"/>
  <Override PartName="/ppt/media/image5.png" ContentType="image/png"/>
  <Override PartName="/ppt/media/image2.png" ContentType="image/png"/>
  <Override PartName="/ppt/slideLayouts/slideLayout1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_rels/slideLayout16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2.xml.rels" ContentType="application/vnd.openxmlformats-package.relationships+xml"/>
  <Override PartName="/ppt/slideLayouts/slideLayout2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24.xml" ContentType="application/vnd.openxmlformats-officedocument.presentationml.slide+xml"/>
  <Override PartName="/ppt/slides/slide20.xml" ContentType="application/vnd.openxmlformats-officedocument.presentationml.slide+xml"/>
  <Override PartName="/ppt/slides/slide18.xml" ContentType="application/vnd.openxmlformats-officedocument.presentationml.slide+xml"/>
  <Override PartName="/ppt/slides/slide14.xml" ContentType="application/vnd.openxmlformats-officedocument.presentationml.slide+xml"/>
  <Override PartName="/ppt/slides/slide7.xml" ContentType="application/vnd.openxmlformats-officedocument.presentationml.slide+xml"/>
  <Override PartName="/ppt/slides/slide10.xml" ContentType="application/vnd.openxmlformats-officedocument.presentationml.slide+xml"/>
  <Override PartName="/ppt/slides/slide3.xml" ContentType="application/vnd.openxmlformats-officedocument.presentationml.slide+xml"/>
  <Override PartName="/ppt/slides/slide21.xml" ContentType="application/vnd.openxmlformats-officedocument.presentationml.slide+xml"/>
  <Override PartName="/ppt/slides/slide19.xml" ContentType="application/vnd.openxmlformats-officedocument.presentationml.slide+xml"/>
  <Override PartName="/ppt/slides/slide15.xml" ContentType="application/vnd.openxmlformats-officedocument.presentationml.slide+xml"/>
  <Override PartName="/ppt/slides/slide8.xml" ContentType="application/vnd.openxmlformats-officedocument.presentationml.slide+xml"/>
  <Override PartName="/ppt/slides/slide11.xml" ContentType="application/vnd.openxmlformats-officedocument.presentationml.slide+xml"/>
  <Override PartName="/ppt/slides/slide4.xml" ContentType="application/vnd.openxmlformats-officedocument.presentationml.slide+xml"/>
  <Override PartName="/ppt/slides/slide22.xml" ContentType="application/vnd.openxmlformats-officedocument.presentationml.slide+xml"/>
  <Override PartName="/ppt/slides/slide16.xml" ContentType="application/vnd.openxmlformats-officedocument.presentationml.slide+xml"/>
  <Override PartName="/ppt/slides/slide9.xml" ContentType="application/vnd.openxmlformats-officedocument.presentationml.slide+xml"/>
  <Override PartName="/ppt/slides/slide12.xml" ContentType="application/vnd.openxmlformats-officedocument.presentationml.slide+xml"/>
  <Override PartName="/ppt/slides/slide5.xml" ContentType="application/vnd.openxmlformats-officedocument.presentationml.slide+xml"/>
  <Override PartName="/ppt/slides/slide1.xml" ContentType="application/vnd.openxmlformats-officedocument.presentationml.slide+xml"/>
  <Override PartName="/ppt/slides/slide23.xml" ContentType="application/vnd.openxmlformats-officedocument.presentationml.slide+xml"/>
  <Override PartName="/ppt/slides/slide17.xml" ContentType="application/vnd.openxmlformats-officedocument.presentationml.slide+xml"/>
  <Override PartName="/ppt/slides/_rels/slide5.xml.rels" ContentType="application/vnd.openxmlformats-package.relationships+xml"/>
  <Override PartName="/ppt/slides/_rels/slide13.xml.rels" ContentType="application/vnd.openxmlformats-package.relationships+xml"/>
  <Override PartName="/ppt/slides/_rels/slide17.xml.rels" ContentType="application/vnd.openxmlformats-package.relationships+xml"/>
  <Override PartName="/ppt/slides/_rels/slide4.xml.rels" ContentType="application/vnd.openxmlformats-package.relationships+xml"/>
  <Override PartName="/ppt/slides/_rels/slide12.xml.rels" ContentType="application/vnd.openxmlformats-package.relationships+xml"/>
  <Override PartName="/ppt/slides/_rels/slide16.xml.rels" ContentType="application/vnd.openxmlformats-package.relationships+xml"/>
  <Override PartName="/ppt/slides/_rels/slide11.xml.rels" ContentType="application/vnd.openxmlformats-package.relationships+xml"/>
  <Override PartName="/ppt/slides/_rels/slide15.xml.rels" ContentType="application/vnd.openxmlformats-package.relationships+xml"/>
  <Override PartName="/ppt/slides/_rels/slide10.xml.rels" ContentType="application/vnd.openxmlformats-package.relationships+xml"/>
  <Override PartName="/ppt/slides/_rels/slide14.xml.rels" ContentType="application/vnd.openxmlformats-package.relationships+xml"/>
  <Override PartName="/ppt/slides/_rels/slide24.xml.rels" ContentType="application/vnd.openxmlformats-package.relationships+xml"/>
  <Override PartName="/ppt/slides/_rels/slide23.xml.rels" ContentType="application/vnd.openxmlformats-package.relationships+xml"/>
  <Override PartName="/ppt/slides/_rels/slide9.xml.rels" ContentType="application/vnd.openxmlformats-package.relationships+xml"/>
  <Override PartName="/ppt/slides/_rels/slide22.xml.rels" ContentType="application/vnd.openxmlformats-package.relationships+xml"/>
  <Override PartName="/ppt/slides/_rels/slide8.xml.rels" ContentType="application/vnd.openxmlformats-package.relationships+xml"/>
  <Override PartName="/ppt/slides/_rels/slide21.xml.rels" ContentType="application/vnd.openxmlformats-package.relationships+xml"/>
  <Override PartName="/ppt/slides/_rels/slide3.xml.rels" ContentType="application/vnd.openxmlformats-package.relationships+xml"/>
  <Override PartName="/ppt/slides/_rels/slide7.xml.rels" ContentType="application/vnd.openxmlformats-package.relationships+xml"/>
  <Override PartName="/ppt/slides/_rels/slide20.xml.rels" ContentType="application/vnd.openxmlformats-package.relationships+xml"/>
  <Override PartName="/ppt/slides/_rels/slide19.xml.rels" ContentType="application/vnd.openxmlformats-package.relationships+xml"/>
  <Override PartName="/ppt/slides/_rels/slide2.xml.rels" ContentType="application/vnd.openxmlformats-package.relationships+xml"/>
  <Override PartName="/ppt/slides/_rels/slide6.xml.rels" ContentType="application/vnd.openxmlformats-package.relationships+xml"/>
  <Override PartName="/ppt/slides/_rels/slide18.xml.rels" ContentType="application/vnd.openxmlformats-package.relationships+xml"/>
  <Override PartName="/ppt/slides/_rels/slide1.xml.rels" ContentType="application/vnd.openxmlformats-package.relationships+xml"/>
  <Override PartName="/ppt/slides/slide13.xml" ContentType="application/vnd.openxmlformats-officedocument.presentationml.slide+xml"/>
  <Override PartName="/ppt/slides/slide6.xml" ContentType="application/vnd.openxmlformats-officedocument.presentationml.slide+xml"/>
  <Override PartName="/ppt/slideMasters/slideMaster1.xml" ContentType="application/vnd.openxmlformats-officedocument.presentationml.slideMaster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2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  <p:sldMasterId id="2147483661" r:id="rId3"/>
  </p:sldMasterIdLst>
  <p:sldIdLst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69" r:id="rId17"/>
    <p:sldId id="270" r:id="rId18"/>
    <p:sldId id="271" r:id="rId19"/>
    <p:sldId id="272" r:id="rId20"/>
    <p:sldId id="273" r:id="rId21"/>
    <p:sldId id="274" r:id="rId22"/>
    <p:sldId id="275" r:id="rId23"/>
    <p:sldId id="276" r:id="rId24"/>
    <p:sldId id="277" r:id="rId25"/>
    <p:sldId id="278" r:id="rId26"/>
    <p:sldId id="279" r:id="rId27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Relationship Id="rId9" Type="http://schemas.openxmlformats.org/officeDocument/2006/relationships/slide" Target="slides/slide6.xml"/><Relationship Id="rId10" Type="http://schemas.openxmlformats.org/officeDocument/2006/relationships/slide" Target="slides/slide7.xml"/><Relationship Id="rId11" Type="http://schemas.openxmlformats.org/officeDocument/2006/relationships/slide" Target="slides/slide8.xml"/><Relationship Id="rId12" Type="http://schemas.openxmlformats.org/officeDocument/2006/relationships/slide" Target="slides/slide9.xml"/><Relationship Id="rId13" Type="http://schemas.openxmlformats.org/officeDocument/2006/relationships/slide" Target="slides/slide10.xml"/><Relationship Id="rId14" Type="http://schemas.openxmlformats.org/officeDocument/2006/relationships/slide" Target="slides/slide11.xml"/><Relationship Id="rId15" Type="http://schemas.openxmlformats.org/officeDocument/2006/relationships/slide" Target="slides/slide12.xml"/><Relationship Id="rId16" Type="http://schemas.openxmlformats.org/officeDocument/2006/relationships/slide" Target="slides/slide13.xml"/><Relationship Id="rId17" Type="http://schemas.openxmlformats.org/officeDocument/2006/relationships/slide" Target="slides/slide14.xml"/><Relationship Id="rId18" Type="http://schemas.openxmlformats.org/officeDocument/2006/relationships/slide" Target="slides/slide15.xml"/><Relationship Id="rId19" Type="http://schemas.openxmlformats.org/officeDocument/2006/relationships/slide" Target="slides/slide16.xml"/><Relationship Id="rId20" Type="http://schemas.openxmlformats.org/officeDocument/2006/relationships/slide" Target="slides/slide17.xml"/><Relationship Id="rId21" Type="http://schemas.openxmlformats.org/officeDocument/2006/relationships/slide" Target="slides/slide18.xml"/><Relationship Id="rId22" Type="http://schemas.openxmlformats.org/officeDocument/2006/relationships/slide" Target="slides/slide19.xml"/><Relationship Id="rId23" Type="http://schemas.openxmlformats.org/officeDocument/2006/relationships/slide" Target="slides/slide20.xml"/><Relationship Id="rId24" Type="http://schemas.openxmlformats.org/officeDocument/2006/relationships/slide" Target="slides/slide21.xml"/><Relationship Id="rId25" Type="http://schemas.openxmlformats.org/officeDocument/2006/relationships/slide" Target="slides/slide22.xml"/><Relationship Id="rId26" Type="http://schemas.openxmlformats.org/officeDocument/2006/relationships/slide" Target="slides/slide23.xml"/><Relationship Id="rId27" Type="http://schemas.openxmlformats.org/officeDocument/2006/relationships/slide" Target="slides/slide24.xml"/>
</Relationships>
</file>

<file path=ppt/media/image1.png>
</file>

<file path=ppt/media/image2.png>
</file>

<file path=ppt/media/image3.png>
</file>

<file path=ppt/media/image4.png>
</file>

<file path=ppt/media/image5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4374000"/>
            <a:ext cx="907164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151960" y="437400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04000" y="437400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7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1640" cy="49888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498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4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498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42" name="PlaceHolder 3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498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280" cy="64558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4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47" name="PlaceHolder 3"/>
          <p:cNvSpPr>
            <a:spLocks noGrp="1"/>
          </p:cNvSpPr>
          <p:nvPr>
            <p:ph type="body"/>
          </p:nvPr>
        </p:nvSpPr>
        <p:spPr>
          <a:xfrm>
            <a:off x="504000" y="437400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48" name="PlaceHolder 4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498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1640" cy="49888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498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151960" y="437400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04000" y="4374000"/>
            <a:ext cx="907092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04000" y="4374000"/>
            <a:ext cx="907164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2" name="PlaceHolder 3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3" name="PlaceHolder 4"/>
          <p:cNvSpPr>
            <a:spLocks noGrp="1"/>
          </p:cNvSpPr>
          <p:nvPr>
            <p:ph type="body"/>
          </p:nvPr>
        </p:nvSpPr>
        <p:spPr>
          <a:xfrm>
            <a:off x="5151960" y="437400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4" name="PlaceHolder 5"/>
          <p:cNvSpPr>
            <a:spLocks noGrp="1"/>
          </p:cNvSpPr>
          <p:nvPr>
            <p:ph type="body"/>
          </p:nvPr>
        </p:nvSpPr>
        <p:spPr>
          <a:xfrm>
            <a:off x="504000" y="437400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7" name="PlaceHolder 3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498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498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498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280" cy="64558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04000" y="437400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498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498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1960" y="437400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1960" y="1768680"/>
            <a:ext cx="442656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4374000"/>
            <a:ext cx="9070920" cy="237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image" Target="../media/image1.png"/><Relationship Id="rId3" Type="http://schemas.openxmlformats.org/officeDocument/2006/relationships/slideLayout" Target="../slideLayouts/slideLayout1.xml"/><Relationship Id="rId4" Type="http://schemas.openxmlformats.org/officeDocument/2006/relationships/slideLayout" Target="../slideLayouts/slideLayout2.xml"/><Relationship Id="rId5" Type="http://schemas.openxmlformats.org/officeDocument/2006/relationships/slideLayout" Target="../slideLayouts/slideLayout3.xml"/><Relationship Id="rId6" Type="http://schemas.openxmlformats.org/officeDocument/2006/relationships/slideLayout" Target="../slideLayouts/slideLayout4.xml"/><Relationship Id="rId7" Type="http://schemas.openxmlformats.org/officeDocument/2006/relationships/slideLayout" Target="../slideLayouts/slideLayout5.xml"/><Relationship Id="rId8" Type="http://schemas.openxmlformats.org/officeDocument/2006/relationships/slideLayout" Target="../slideLayouts/slideLayout6.xml"/><Relationship Id="rId9" Type="http://schemas.openxmlformats.org/officeDocument/2006/relationships/slideLayout" Target="../slideLayouts/slideLayout7.xml"/><Relationship Id="rId10" Type="http://schemas.openxmlformats.org/officeDocument/2006/relationships/slideLayout" Target="../slideLayouts/slideLayout8.xml"/><Relationship Id="rId11" Type="http://schemas.openxmlformats.org/officeDocument/2006/relationships/slideLayout" Target="../slideLayouts/slideLayout9.xml"/><Relationship Id="rId12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1.xml"/><Relationship Id="rId14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image" Target="../media/image2.png"/><Relationship Id="rId3" Type="http://schemas.openxmlformats.org/officeDocument/2006/relationships/slideLayout" Target="../slideLayouts/slideLayout13.xml"/><Relationship Id="rId4" Type="http://schemas.openxmlformats.org/officeDocument/2006/relationships/slideLayout" Target="../slideLayouts/slideLayout14.xml"/><Relationship Id="rId5" Type="http://schemas.openxmlformats.org/officeDocument/2006/relationships/slideLayout" Target="../slideLayouts/slideLayout15.xml"/><Relationship Id="rId6" Type="http://schemas.openxmlformats.org/officeDocument/2006/relationships/slideLayout" Target="../slideLayouts/slideLayout16.xml"/><Relationship Id="rId7" Type="http://schemas.openxmlformats.org/officeDocument/2006/relationships/slideLayout" Target="../slideLayouts/slideLayout17.xml"/><Relationship Id="rId8" Type="http://schemas.openxmlformats.org/officeDocument/2006/relationships/slideLayout" Target="../slideLayouts/slideLayout18.xml"/><Relationship Id="rId9" Type="http://schemas.openxmlformats.org/officeDocument/2006/relationships/slideLayout" Target="../slideLayouts/slideLayout19.xml"/><Relationship Id="rId10" Type="http://schemas.openxmlformats.org/officeDocument/2006/relationships/slideLayout" Target="../slideLayouts/slideLayout20.xml"/><Relationship Id="rId11" Type="http://schemas.openxmlformats.org/officeDocument/2006/relationships/slideLayout" Target="../slideLayouts/slideLayout21.xml"/><Relationship Id="rId12" Type="http://schemas.openxmlformats.org/officeDocument/2006/relationships/slideLayout" Target="../slideLayouts/slideLayout22.xml"/><Relationship Id="rId13" Type="http://schemas.openxmlformats.org/officeDocument/2006/relationships/slideLayout" Target="../slideLayouts/slideLayout23.xml"/><Relationship Id="rId14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>
          <a:blip r:embed="rId2"/>
          <a:tile/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498852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/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n-US"/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n-US"/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/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/>
              <a:t>Eighth Outline Level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en-US"/>
              <a:t>Ninth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  <p:sldLayoutId id="2147483659" r:id="rId13"/>
    <p:sldLayoutId id="2147483660" r:id="rId14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>
          <a:blip r:embed="rId2"/>
          <a:tile/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Click to edit the title text format</a:t>
            </a:r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498852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/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n-US"/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n-US"/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/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/>
              <a:t>Eighth Outline Level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en-US"/>
              <a:t>Ninth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  <p:sldLayoutId id="2147483671" r:id="rId12"/>
    <p:sldLayoutId id="2147483672" r:id="rId13"/>
    <p:sldLayoutId id="2147483673" r:id="rId14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image" Target="../media/image3.png"/><Relationship Id="rId2" Type="http://schemas.openxmlformats.org/officeDocument/2006/relationships/slideLayout" Target="../slideLayouts/slideLayout13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image" Target="../media/image4.png"/><Relationship Id="rId2" Type="http://schemas.openxmlformats.org/officeDocument/2006/relationships/slideLayout" Target="../slideLayouts/slideLayout1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7.xml.rels><?xml version="1.0" encoding="UTF-8"?>
<Relationships xmlns="http://schemas.openxmlformats.org/package/2006/relationships"><Relationship Id="rId1" Type="http://schemas.openxmlformats.org/officeDocument/2006/relationships/image" Target="../media/image5.png"/><Relationship Id="rId2" Type="http://schemas.openxmlformats.org/officeDocument/2006/relationships/slideLayout" Target="../slideLayouts/slideLayout1.xml"/>
</Relationships>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Music Sound Interpreter</a:t>
            </a:r>
            <a:endParaRPr/>
          </a:p>
        </p:txBody>
      </p:sp>
      <p:sp>
        <p:nvSpPr>
          <p:cNvPr id="69" name="CustomShape 2"/>
          <p:cNvSpPr/>
          <p:nvPr/>
        </p:nvSpPr>
        <p:spPr>
          <a:xfrm>
            <a:off x="457200" y="1828800"/>
            <a:ext cx="9070560" cy="51624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endParaRPr/>
          </a:p>
          <a:p>
            <a:endParaRPr/>
          </a:p>
          <a:p>
            <a:endParaRPr/>
          </a:p>
          <a:p>
            <a:pPr algn="r"/>
            <a:endParaRPr/>
          </a:p>
          <a:p>
            <a:pPr algn="r"/>
            <a:endParaRPr/>
          </a:p>
          <a:p>
            <a:pPr algn="r"/>
            <a:endParaRPr/>
          </a:p>
          <a:p>
            <a:pPr algn="r"/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Nikolaos Eleftheriadis</a:t>
            </a:r>
            <a:endParaRPr/>
          </a:p>
          <a:p>
            <a:pPr algn="r"/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Team #6</a:t>
            </a:r>
            <a:endParaRPr/>
          </a:p>
          <a:p>
            <a:pPr algn="r"/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One Man Army</a:t>
            </a:r>
            <a:endParaRPr/>
          </a:p>
          <a:p>
            <a:pPr algn="r"/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November 29, 2011</a:t>
            </a:r>
            <a:endParaRPr/>
          </a:p>
          <a:p>
            <a:pPr algn="r"/>
            <a:endParaRPr/>
          </a:p>
        </p:txBody>
      </p:sp>
    </p:spTree>
  </p:cSld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Designing for Everyone</a:t>
            </a:r>
            <a:endParaRPr/>
          </a:p>
        </p:txBody>
      </p:sp>
      <p:sp>
        <p:nvSpPr>
          <p:cNvPr id="87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Rosemary will most likely not be the only user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Should be designed so it's usable by anyone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Design factors include: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Safety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Accessibility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Simplicity</a:t>
            </a:r>
            <a:endParaRPr/>
          </a:p>
        </p:txBody>
      </p:sp>
    </p:spTree>
  </p:cSld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Physical Specifications</a:t>
            </a:r>
            <a:endParaRPr/>
          </a:p>
        </p:txBody>
      </p:sp>
      <p:sp>
        <p:nvSpPr>
          <p:cNvPr id="89" name="CustomShape 2"/>
          <p:cNvSpPr/>
          <p:nvPr/>
        </p:nvSpPr>
        <p:spPr>
          <a:xfrm>
            <a:off x="529560" y="1828800"/>
            <a:ext cx="9070560" cy="5100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About as big as an open notebook (12”x21”x1”)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Weight = 5 lbs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The lighter, the better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Cushioned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Shatterproof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Waterproof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Easily cleanable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Cased in flexible materia</a:t>
            </a:r>
            <a:r>
              <a:rPr lang="en-US" sz="2800">
                <a:solidFill>
                  <a:srgbClr val="000000"/>
                </a:solidFill>
                <a:latin typeface="Arial"/>
                <a:ea typeface="DejaVu Sans"/>
              </a:rPr>
              <a:t>l</a:t>
            </a:r>
            <a:endParaRPr/>
          </a:p>
        </p:txBody>
      </p:sp>
    </p:spTree>
  </p:cSld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Electrical Specifications</a:t>
            </a:r>
            <a:endParaRPr/>
          </a:p>
        </p:txBody>
      </p:sp>
      <p:sp>
        <p:nvSpPr>
          <p:cNvPr id="91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Powered via wall outlet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Includes a function toggle switch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Only vibrations, only lights, both on, both off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Automatic shut-off feature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Low voltage, about 12V maximum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Medium current, about 2A maximum</a:t>
            </a:r>
            <a:endParaRPr/>
          </a:p>
        </p:txBody>
      </p:sp>
    </p:spTree>
  </p:cSld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CustomShape 1"/>
          <p:cNvSpPr/>
          <p:nvPr/>
        </p:nvSpPr>
        <p:spPr>
          <a:xfrm>
            <a:off x="504000" y="346320"/>
            <a:ext cx="9070560" cy="11710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Effect Specs</a:t>
            </a:r>
            <a:endParaRPr/>
          </a:p>
        </p:txBody>
      </p:sp>
      <p:sp>
        <p:nvSpPr>
          <p:cNvPr id="93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Uses calming colors such as pink, purple and green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Avoid using red, yellow, and orange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Uses smooth visual components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No fast-blinking lights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Intensity of lights and vibrations shouldn't be strong</a:t>
            </a:r>
            <a:endParaRPr/>
          </a:p>
        </p:txBody>
      </p:sp>
    </p:spTree>
  </p:cSld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Functional Diagram</a:t>
            </a:r>
            <a:endParaRPr/>
          </a:p>
        </p:txBody>
      </p:sp>
      <p:pic>
        <p:nvPicPr>
          <p:cNvPr descr="" id="95" name="Picture 2"/>
          <p:cNvPicPr/>
          <p:nvPr/>
        </p:nvPicPr>
        <p:blipFill>
          <a:blip r:embed="rId1"/>
          <a:stretch>
            <a:fillRect/>
          </a:stretch>
        </p:blipFill>
        <p:spPr>
          <a:xfrm>
            <a:off x="1687680" y="2637000"/>
            <a:ext cx="6628320" cy="3580200"/>
          </a:xfrm>
          <a:prstGeom prst="rect">
            <a:avLst/>
          </a:prstGeom>
        </p:spPr>
      </p:pic>
    </p:spTree>
  </p:cSld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Block Diagram</a:t>
            </a:r>
            <a:endParaRPr/>
          </a:p>
        </p:txBody>
      </p:sp>
      <p:sp>
        <p:nvSpPr>
          <p:cNvPr id="97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</p:sp>
      <p:pic>
        <p:nvPicPr>
          <p:cNvPr descr="" id="98" name="Picture 6"/>
          <p:cNvPicPr/>
          <p:nvPr/>
        </p:nvPicPr>
        <p:blipFill>
          <a:blip r:embed="rId1"/>
          <a:stretch>
            <a:fillRect/>
          </a:stretch>
        </p:blipFill>
        <p:spPr>
          <a:xfrm>
            <a:off x="976320" y="5888880"/>
            <a:ext cx="4151880" cy="7497720"/>
          </a:xfrm>
          <a:prstGeom prst="rect">
            <a:avLst/>
          </a:prstGeom>
        </p:spPr>
      </p:pic>
    </p:spTree>
  </p:cSld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Creation Procedure</a:t>
            </a:r>
            <a:endParaRPr/>
          </a:p>
        </p:txBody>
      </p:sp>
      <p:sp>
        <p:nvSpPr>
          <p:cNvPr id="100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Design parts from beginning of product activation </a:t>
            </a: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	</a:t>
            </a:r>
            <a:endParaRPr/>
          </a:p>
          <a:p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     </a:t>
            </a: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towards output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Test parts in descending order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First tests are stand alone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Second are with previous parts included</a:t>
            </a:r>
            <a:endParaRPr/>
          </a:p>
        </p:txBody>
      </p:sp>
    </p:spTree>
  </p:cSld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Gantt Chart</a:t>
            </a:r>
            <a:endParaRPr/>
          </a:p>
        </p:txBody>
      </p:sp>
      <p:sp>
        <p:nvSpPr>
          <p:cNvPr id="102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</p:sp>
      <p:pic>
        <p:nvPicPr>
          <p:cNvPr descr="" id="103" name="Picture 2"/>
          <p:cNvPicPr/>
          <p:nvPr/>
        </p:nvPicPr>
        <p:blipFill>
          <a:blip r:embed="rId1"/>
          <a:stretch>
            <a:fillRect/>
          </a:stretch>
        </p:blipFill>
        <p:spPr>
          <a:xfrm>
            <a:off x="58680" y="2027160"/>
            <a:ext cx="9961920" cy="5333040"/>
          </a:xfrm>
          <a:prstGeom prst="rect">
            <a:avLst/>
          </a:prstGeom>
        </p:spPr>
      </p:pic>
    </p:spTree>
  </p:cSld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CustomShape 1"/>
          <p:cNvSpPr/>
          <p:nvPr/>
        </p:nvSpPr>
        <p:spPr>
          <a:xfrm>
            <a:off x="504000" y="346320"/>
            <a:ext cx="9070560" cy="11710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Time Analysis</a:t>
            </a:r>
            <a:endParaRPr/>
          </a:p>
        </p:txBody>
      </p:sp>
      <p:sp>
        <p:nvSpPr>
          <p:cNvPr id="105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Beginning Date: January 23, 2012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Ending Date: May 1, 2012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Duration: 100 days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Time spent on project: 193 hours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Designing each block mostly takes up a week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Testing usually takes a few days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Work between 2-4 hours per day</a:t>
            </a:r>
            <a:endParaRPr/>
          </a:p>
        </p:txBody>
      </p:sp>
    </p:spTree>
  </p:cSld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Market Research</a:t>
            </a:r>
            <a:endParaRPr/>
          </a:p>
        </p:txBody>
      </p:sp>
      <p:sp>
        <p:nvSpPr>
          <p:cNvPr id="107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Most products are very expensive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Not many found that have similar functions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Most products have simple, “discrete” functions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Very few are sound controlled 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Potential for large market, even outside </a:t>
            </a:r>
            <a:endParaRPr/>
          </a:p>
          <a:p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of assistive technology</a:t>
            </a:r>
            <a:endParaRPr/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The Rundown</a:t>
            </a:r>
            <a:endParaRPr/>
          </a:p>
        </p:txBody>
      </p:sp>
      <p:sp>
        <p:nvSpPr>
          <p:cNvPr id="71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Who is the client?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What is the project?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Why is this being done?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How will this project be done?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How much time will it take?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How much is this project going to cost?</a:t>
            </a:r>
            <a:endParaRPr/>
          </a:p>
        </p:txBody>
      </p:sp>
    </p:spTree>
  </p:cSld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Main Competing Product</a:t>
            </a:r>
            <a:endParaRPr/>
          </a:p>
        </p:txBody>
      </p:sp>
      <p:sp>
        <p:nvSpPr>
          <p:cNvPr id="109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pPr algn="ctr"/>
            <a:endParaRPr/>
          </a:p>
          <a:p>
            <a:pPr algn="ctr"/>
            <a:r>
              <a:rPr b="1" lang="en-US" sz="2800">
                <a:solidFill>
                  <a:srgbClr val="000000"/>
                </a:solidFill>
                <a:latin typeface="Times New Roman"/>
                <a:ea typeface="DejaVu Sans"/>
              </a:rPr>
              <a:t>Interactive Fanlight</a:t>
            </a:r>
            <a:endParaRPr/>
          </a:p>
          <a:p>
            <a:pPr algn="ctr"/>
            <a:endParaRPr/>
          </a:p>
          <a:p>
            <a:pPr algn="ctr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Displays lights in a fan-like manner</a:t>
            </a:r>
            <a:endParaRPr/>
          </a:p>
          <a:p>
            <a:pPr algn="ctr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Automatic and sound controlled modes</a:t>
            </a:r>
            <a:endParaRPr/>
          </a:p>
          <a:p>
            <a:pPr algn="ctr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Multiple display styles within each mode</a:t>
            </a:r>
            <a:endParaRPr/>
          </a:p>
          <a:p>
            <a:pPr algn="ctr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Only amplitude dependent</a:t>
            </a:r>
            <a:endParaRPr/>
          </a:p>
          <a:p>
            <a:pPr algn="ctr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Priced at $2,675.00</a:t>
            </a:r>
            <a:endParaRPr/>
          </a:p>
        </p:txBody>
      </p:sp>
    </p:spTree>
  </p:cSld>
</p:sld>
</file>

<file path=ppt/slides/slide2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CustomShape 1"/>
          <p:cNvSpPr/>
          <p:nvPr/>
        </p:nvSpPr>
        <p:spPr>
          <a:xfrm>
            <a:off x="504000" y="346320"/>
            <a:ext cx="9070560" cy="11710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Labor and Overhead</a:t>
            </a:r>
            <a:endParaRPr/>
          </a:p>
        </p:txBody>
      </p:sp>
      <p:sp>
        <p:nvSpPr>
          <p:cNvPr id="111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Average time worked per week: 13.5 hours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14 week long project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Labor Cost = $5,724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Overhead Cost= $2,919</a:t>
            </a:r>
            <a:endParaRPr/>
          </a:p>
        </p:txBody>
      </p:sp>
    </p:spTree>
  </p:cSld>
</p:sld>
</file>

<file path=ppt/slides/slide2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Parts and Prices</a:t>
            </a:r>
            <a:endParaRPr/>
          </a:p>
        </p:txBody>
      </p:sp>
    </p:spTree>
  </p:cSld>
</p:sld>
</file>

<file path=ppt/slides/slide2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Total Cost</a:t>
            </a:r>
            <a:endParaRPr/>
          </a:p>
        </p:txBody>
      </p:sp>
      <p:sp>
        <p:nvSpPr>
          <p:cNvPr id="114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Direct Labor: $5,724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Overhead: $2,919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Parts: $325</a:t>
            </a:r>
            <a:endParaRPr/>
          </a:p>
          <a:p>
            <a:pPr>
              <a:buFont typeface="Arial"/>
              <a:buChar char="•"/>
            </a:pPr>
            <a:r>
              <a:rPr b="1" lang="en-US" sz="2800">
                <a:solidFill>
                  <a:srgbClr val="000000"/>
                </a:solidFill>
                <a:latin typeface="Times New Roman"/>
                <a:ea typeface="DejaVu Sans"/>
              </a:rPr>
              <a:t>Total Cost of Project: $8,962</a:t>
            </a:r>
            <a:endParaRPr/>
          </a:p>
        </p:txBody>
      </p:sp>
    </p:spTree>
  </p:cSld>
</p:sld>
</file>

<file path=ppt/slides/slide2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CustomShape 1"/>
          <p:cNvSpPr/>
          <p:nvPr/>
        </p:nvSpPr>
        <p:spPr>
          <a:xfrm>
            <a:off x="468360" y="45000"/>
            <a:ext cx="9070560" cy="11710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Final Words</a:t>
            </a:r>
            <a:endParaRPr/>
          </a:p>
        </p:txBody>
      </p:sp>
      <p:sp>
        <p:nvSpPr>
          <p:cNvPr id="116" name="CustomShape 2"/>
          <p:cNvSpPr/>
          <p:nvPr/>
        </p:nvSpPr>
        <p:spPr>
          <a:xfrm>
            <a:off x="504000" y="1769040"/>
            <a:ext cx="9070560" cy="48981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r>
              <a:rPr lang="en-US" sz="2800">
                <a:solidFill>
                  <a:srgbClr val="000000"/>
                </a:solidFill>
                <a:latin typeface="Arial"/>
                <a:ea typeface="DejaVu Sans"/>
              </a:rPr>
              <a:t>Any Questions?</a:t>
            </a:r>
            <a:endParaRPr/>
          </a:p>
          <a:p>
            <a:endParaRPr/>
          </a:p>
          <a:p>
            <a:endParaRPr/>
          </a:p>
          <a:p>
            <a:endParaRPr/>
          </a:p>
          <a:p>
            <a:r>
              <a:rPr lang="en-US" sz="2800">
                <a:solidFill>
                  <a:srgbClr val="000000"/>
                </a:solidFill>
                <a:latin typeface="Arial"/>
                <a:ea typeface="DejaVu Sans"/>
              </a:rPr>
              <a:t>Thanks everyone for your time!</a:t>
            </a:r>
            <a:endParaRPr/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The Client</a:t>
            </a:r>
            <a:endParaRPr/>
          </a:p>
        </p:txBody>
      </p:sp>
      <p:sp>
        <p:nvSpPr>
          <p:cNvPr id="73" name="CustomShape 2"/>
          <p:cNvSpPr/>
          <p:nvPr/>
        </p:nvSpPr>
        <p:spPr>
          <a:xfrm>
            <a:off x="504000" y="1769040"/>
            <a:ext cx="9070560" cy="48981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My client is Rosemary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Has Down Syndrome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Is deaf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Communicates by sign language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Spends some of her time at Bridgewell in Lynn</a:t>
            </a:r>
            <a:endParaRPr/>
          </a:p>
        </p:txBody>
      </p: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Some Facts about Down Syndrome</a:t>
            </a:r>
            <a:endParaRPr/>
          </a:p>
        </p:txBody>
      </p:sp>
      <p:sp>
        <p:nvSpPr>
          <p:cNvPr id="75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Down Syndrome is a genetic disorder involving </a:t>
            </a:r>
            <a:endParaRPr/>
          </a:p>
          <a:p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   </a:t>
            </a: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the 21st chromosome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About 1 in 700 people are born with DS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400,000 diagnosed people in the U.S.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Most prominent type is Trisomy 21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Accounts for 95% of all cases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Cells have an extra copy of chromosome 21</a:t>
            </a:r>
            <a:endParaRPr/>
          </a:p>
        </p:txBody>
      </p:sp>
    </p:spTree>
  </p:cSld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Effects of Down Syndrome</a:t>
            </a:r>
            <a:endParaRPr/>
          </a:p>
        </p:txBody>
      </p:sp>
      <p:sp>
        <p:nvSpPr>
          <p:cNvPr id="77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Effects vary from person to person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Possible for diagnosed people to lead normal lives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Common effects include: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Physical disfigurement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Slow mental development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Increased risk of health issues</a:t>
            </a:r>
            <a:r>
              <a:rPr lang="en-US" sz="2800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endParaRPr/>
          </a:p>
        </p:txBody>
      </p:sp>
    </p:spTree>
  </p:cSld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The Problem</a:t>
            </a:r>
            <a:endParaRPr/>
          </a:p>
        </p:txBody>
      </p:sp>
      <p:sp>
        <p:nvSpPr>
          <p:cNvPr id="79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Bridgewell hosts learning activities such as concerts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Since Rosemary is deaf, she feels the speakers  </a:t>
            </a:r>
            <a:endParaRPr/>
          </a:p>
          <a:p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   </a:t>
            </a: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to understand what's going on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In doing so, she is physically left out of her groups</a:t>
            </a:r>
            <a:endParaRPr/>
          </a:p>
        </p:txBody>
      </p:sp>
    </p:spTree>
  </p:cSld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ustomShape 1"/>
          <p:cNvSpPr/>
          <p:nvPr/>
        </p:nvSpPr>
        <p:spPr>
          <a:xfrm>
            <a:off x="504000" y="346320"/>
            <a:ext cx="9070560" cy="11710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The Solution: My Project</a:t>
            </a:r>
            <a:endParaRPr/>
          </a:p>
        </p:txBody>
      </p:sp>
      <p:sp>
        <p:nvSpPr>
          <p:cNvPr id="81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Lap pad that senses audio signals then activates visual </a:t>
            </a:r>
            <a:endParaRPr/>
          </a:p>
          <a:p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     </a:t>
            </a: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effects on one side and vibrational effects on the other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Contains recorded responses such as:</a:t>
            </a:r>
            <a:r>
              <a:rPr lang="en-US" sz="2800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”That's awesome!” 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Using the Music Sound Interpreter, </a:t>
            </a:r>
            <a:endParaRPr/>
          </a:p>
          <a:p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     </a:t>
            </a: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she will able to join her groups extensively</a:t>
            </a:r>
            <a:endParaRPr/>
          </a:p>
        </p:txBody>
      </p:sp>
    </p:spTree>
  </p:cSld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CustomShape 1"/>
          <p:cNvSpPr/>
          <p:nvPr/>
        </p:nvSpPr>
        <p:spPr>
          <a:xfrm>
            <a:off x="504000" y="346320"/>
            <a:ext cx="9070560" cy="11710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Functions</a:t>
            </a:r>
            <a:endParaRPr/>
          </a:p>
        </p:txBody>
      </p:sp>
      <p:sp>
        <p:nvSpPr>
          <p:cNvPr id="83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Visual and vibrational effects controlled by </a:t>
            </a:r>
            <a:endParaRPr/>
          </a:p>
          <a:p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   </a:t>
            </a: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frequency and strength of audio signals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Visual components consist of a rectangular LED grid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Each column represents a different frequency range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As intensity changes, LEDs fade in and out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Vibrational effects activated similarly</a:t>
            </a:r>
            <a:endParaRPr/>
          </a:p>
        </p:txBody>
      </p:sp>
    </p:spTree>
  </p:cSld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CustomShape 1"/>
          <p:cNvSpPr/>
          <p:nvPr/>
        </p:nvSpPr>
        <p:spPr>
          <a:xfrm>
            <a:off x="468360" y="0"/>
            <a:ext cx="9070560" cy="1261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 sz="4000">
                <a:solidFill>
                  <a:srgbClr val="000000"/>
                </a:solidFill>
                <a:latin typeface="Arial"/>
                <a:ea typeface="DejaVu Sans"/>
              </a:rPr>
              <a:t>Bonus Purposes</a:t>
            </a:r>
            <a:endParaRPr/>
          </a:p>
        </p:txBody>
      </p:sp>
      <p:sp>
        <p:nvSpPr>
          <p:cNvPr id="85" name="CustomShape 2"/>
          <p:cNvSpPr/>
          <p:nvPr/>
        </p:nvSpPr>
        <p:spPr>
          <a:xfrm>
            <a:off x="504000" y="1769040"/>
            <a:ext cx="9070560" cy="48985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Can be used to teach individuals how to control their voices</a:t>
            </a:r>
            <a:endParaRPr/>
          </a:p>
          <a:p>
            <a:pPr lvl="1"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Instructor would say something to be copied, </a:t>
            </a:r>
            <a:endParaRPr/>
          </a:p>
          <a:p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     </a:t>
            </a: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	</a:t>
            </a: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then the user would then try to match the instructor</a:t>
            </a:r>
            <a:endParaRPr/>
          </a:p>
          <a:p>
            <a:pPr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Times New Roman"/>
                <a:ea typeface="DejaVu Sans"/>
              </a:rPr>
              <a:t>Could also be used as decorative piece</a:t>
            </a:r>
            <a:r>
              <a:rPr lang="en-US" sz="2800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